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8" r:id="rId2"/>
    <p:sldId id="266" r:id="rId3"/>
    <p:sldId id="259" r:id="rId4"/>
    <p:sldId id="258" r:id="rId5"/>
    <p:sldId id="261" r:id="rId6"/>
    <p:sldId id="271" r:id="rId7"/>
    <p:sldId id="262" r:id="rId8"/>
    <p:sldId id="273" r:id="rId9"/>
    <p:sldId id="274" r:id="rId10"/>
    <p:sldId id="272" r:id="rId1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DDF9"/>
    <a:srgbClr val="00AEEF"/>
    <a:srgbClr val="8DC840"/>
    <a:srgbClr val="005AAB"/>
    <a:srgbClr val="662C91"/>
    <a:srgbClr val="550091"/>
    <a:srgbClr val="1F43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81"/>
    <p:restoredTop sz="94643"/>
  </p:normalViewPr>
  <p:slideViewPr>
    <p:cSldViewPr snapToGrid="0" snapToObjects="1">
      <p:cViewPr varScale="1">
        <p:scale>
          <a:sx n="104" d="100"/>
          <a:sy n="104" d="100"/>
        </p:scale>
        <p:origin x="10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6" d="100"/>
          <a:sy n="96" d="100"/>
        </p:scale>
        <p:origin x="3432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B17AC6-F37D-4547-BCA7-241B2CD3E3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873691" y="8420170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7D40E24B-6B0A-8E4D-B541-0987CF943722}" type="slidenum">
              <a:rPr lang="en-US" smtClean="0"/>
              <a:pPr algn="ctr"/>
              <a:t>‹#›</a:t>
            </a:fld>
            <a:endParaRPr lang="en-US"/>
          </a:p>
        </p:txBody>
      </p:sp>
      <p:pic>
        <p:nvPicPr>
          <p:cNvPr id="6" name="Picture 7" descr="Picture 7">
            <a:extLst>
              <a:ext uri="{FF2B5EF4-FFF2-40B4-BE49-F238E27FC236}">
                <a16:creationId xmlns:a16="http://schemas.microsoft.com/office/drawing/2014/main" id="{363761BB-FC82-4645-9FF7-59CA8D5DA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069" y="231911"/>
            <a:ext cx="1517044" cy="68115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01934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6356" y="5943598"/>
            <a:ext cx="1517044" cy="68115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174865A-153C-7140-B425-6FCC22211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248654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14400" y="2067151"/>
            <a:ext cx="3547432" cy="37167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SzTx/>
              <a:buFontTx/>
              <a:buNone/>
              <a:defRPr sz="1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indent="457200" algn="l">
              <a:buSzTx/>
              <a:buFontTx/>
              <a:buNone/>
              <a:defRPr sz="1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2pPr>
            <a:lvl3pPr marL="0" indent="914400" algn="l">
              <a:buSzTx/>
              <a:buFontTx/>
              <a:buNone/>
              <a:defRPr sz="1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3pPr>
            <a:lvl4pPr marL="0" indent="1371600" algn="l">
              <a:buSzTx/>
              <a:buFontTx/>
              <a:buNone/>
              <a:defRPr sz="1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4pPr>
            <a:lvl5pPr marL="0" indent="1828800" algn="l">
              <a:buSzTx/>
              <a:buFontTx/>
              <a:buNone/>
              <a:defRPr sz="1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22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6356" y="5943598"/>
            <a:ext cx="1517044" cy="68115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5161F72-1680-504B-9580-31F2913A113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803354" y="2067150"/>
            <a:ext cx="6354595" cy="3716705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832608-B201-3745-8DE0-194DF62CC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BF7004A3-D065-CE48-813E-D3BBD8EFC9C8}"/>
              </a:ext>
            </a:extLst>
          </p:cNvPr>
          <p:cNvGrpSpPr/>
          <p:nvPr userDrawn="1"/>
        </p:nvGrpSpPr>
        <p:grpSpPr>
          <a:xfrm>
            <a:off x="0" y="0"/>
            <a:ext cx="12192002" cy="5728781"/>
            <a:chOff x="-2" y="133350"/>
            <a:chExt cx="12192002" cy="5728781"/>
          </a:xfrm>
        </p:grpSpPr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40AFAB2D-185D-2C4C-BF27-858E035185BB}"/>
                </a:ext>
              </a:extLst>
            </p:cNvPr>
            <p:cNvSpPr/>
            <p:nvPr/>
          </p:nvSpPr>
          <p:spPr>
            <a:xfrm>
              <a:off x="-1" y="133350"/>
              <a:ext cx="12192001" cy="5599158"/>
            </a:xfrm>
            <a:prstGeom prst="rect">
              <a:avLst/>
            </a:prstGeom>
            <a:gradFill>
              <a:gsLst>
                <a:gs pos="100000">
                  <a:srgbClr val="662C91"/>
                </a:gs>
                <a:gs pos="0">
                  <a:srgbClr val="005AAB"/>
                </a:gs>
              </a:gsLst>
              <a:lin ang="108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914DAAD1-B87D-6946-9064-CBCE72BFBE9A}"/>
                </a:ext>
              </a:extLst>
            </p:cNvPr>
            <p:cNvSpPr/>
            <p:nvPr/>
          </p:nvSpPr>
          <p:spPr>
            <a:xfrm>
              <a:off x="-2" y="5816412"/>
              <a:ext cx="12192001" cy="45719"/>
            </a:xfrm>
            <a:prstGeom prst="rect">
              <a:avLst/>
            </a:prstGeom>
            <a:solidFill>
              <a:srgbClr val="8DC84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50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6356" y="5943598"/>
            <a:ext cx="1517044" cy="681153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40227" y="1579273"/>
            <a:ext cx="10711544" cy="35118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FontTx/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indent="457200" algn="ctr">
              <a:buSzTx/>
              <a:buFontTx/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2pPr>
            <a:lvl3pPr marL="0" indent="914400" algn="ctr">
              <a:buSzTx/>
              <a:buFontTx/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3pPr>
            <a:lvl4pPr marL="0" indent="1371600" algn="ctr">
              <a:buSzTx/>
              <a:buFontTx/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4pPr>
            <a:lvl5pPr marL="0" indent="1828800" algn="ctr">
              <a:buSzTx/>
              <a:buFontTx/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9" name="Title Placeholder 6">
            <a:extLst>
              <a:ext uri="{FF2B5EF4-FFF2-40B4-BE49-F238E27FC236}">
                <a16:creationId xmlns:a16="http://schemas.microsoft.com/office/drawing/2014/main" id="{0028E5CB-661A-9046-8FBA-632F669E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44412"/>
            <a:ext cx="10515600" cy="890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5933" y="2010674"/>
            <a:ext cx="5230915" cy="372911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SzTx/>
              <a:buFontTx/>
              <a:buNone/>
              <a:defRPr sz="1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indent="457200" algn="l">
              <a:buSzTx/>
              <a:buFontTx/>
              <a:buNone/>
              <a:defRPr sz="1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2pPr>
            <a:lvl3pPr marL="0" indent="914400" algn="l">
              <a:buSzTx/>
              <a:buFontTx/>
              <a:buNone/>
              <a:defRPr sz="1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3pPr>
            <a:lvl4pPr marL="0" indent="1371600" algn="l">
              <a:buSzTx/>
              <a:buFontTx/>
              <a:buNone/>
              <a:defRPr sz="1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4pPr>
            <a:lvl5pPr marL="0" indent="1828800" algn="l">
              <a:buSzTx/>
              <a:buFontTx/>
              <a:buNone/>
              <a:defRPr sz="1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64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6356" y="5943598"/>
            <a:ext cx="1517044" cy="68115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Body Level One…">
            <a:extLst>
              <a:ext uri="{FF2B5EF4-FFF2-40B4-BE49-F238E27FC236}">
                <a16:creationId xmlns:a16="http://schemas.microsoft.com/office/drawing/2014/main" id="{E20795CA-0C66-FA47-8933-A8B5A86338CF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6364077" y="2010674"/>
            <a:ext cx="5230915" cy="372911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SzTx/>
              <a:buFontTx/>
              <a:buNone/>
              <a:defRPr sz="1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0" indent="457200" algn="l">
              <a:buSzTx/>
              <a:buFontTx/>
              <a:buNone/>
              <a:defRPr sz="1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2pPr>
            <a:lvl3pPr marL="0" indent="914400" algn="l">
              <a:buSzTx/>
              <a:buFontTx/>
              <a:buNone/>
              <a:defRPr sz="1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3pPr>
            <a:lvl4pPr marL="0" indent="1371600" algn="l">
              <a:buSzTx/>
              <a:buFontTx/>
              <a:buNone/>
              <a:defRPr sz="1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4pPr>
            <a:lvl5pPr marL="0" indent="1828800" algn="l">
              <a:buSzTx/>
              <a:buFontTx/>
              <a:buNone/>
              <a:defRPr sz="1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0DDA955-E7A2-E54B-A416-F04D756B3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14"/>
          <p:cNvSpPr/>
          <p:nvPr userDrawn="1"/>
        </p:nvSpPr>
        <p:spPr>
          <a:xfrm>
            <a:off x="0" y="0"/>
            <a:ext cx="12192000" cy="199208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106" name="Picture 13" descr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6356" y="5943598"/>
            <a:ext cx="1517044" cy="681153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ectangle 10">
            <a:extLst>
              <a:ext uri="{FF2B5EF4-FFF2-40B4-BE49-F238E27FC236}">
                <a16:creationId xmlns:a16="http://schemas.microsoft.com/office/drawing/2014/main" id="{0DA2CAB1-AC85-9A4A-818F-9BE461151FA6}"/>
              </a:ext>
            </a:extLst>
          </p:cNvPr>
          <p:cNvSpPr/>
          <p:nvPr/>
        </p:nvSpPr>
        <p:spPr>
          <a:xfrm>
            <a:off x="-11510" y="0"/>
            <a:ext cx="4772025" cy="6858000"/>
          </a:xfrm>
          <a:prstGeom prst="rect">
            <a:avLst/>
          </a:prstGeom>
          <a:gradFill flip="none" rotWithShape="1">
            <a:gsLst>
              <a:gs pos="100000">
                <a:srgbClr val="662C91"/>
              </a:gs>
              <a:gs pos="0">
                <a:srgbClr val="005AAB"/>
              </a:gs>
            </a:gsLst>
            <a:path path="circle">
              <a:fillToRect l="100000" t="100000"/>
            </a:path>
            <a:tileRect r="-100000" b="-100000"/>
          </a:gra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55F0C6-7F3A-F24D-A449-22C6D868BFE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304714" y="429658"/>
            <a:ext cx="6262997" cy="51448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5" name="Text Placeholder 3"/>
          <p:cNvSpPr>
            <a:spLocks noGrp="1"/>
          </p:cNvSpPr>
          <p:nvPr>
            <p:ph type="body" sz="half" idx="13"/>
          </p:nvPr>
        </p:nvSpPr>
        <p:spPr>
          <a:xfrm>
            <a:off x="264713" y="1449596"/>
            <a:ext cx="4242596" cy="48100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indent="0" algn="ctr">
              <a:buSzTx/>
              <a:buFontTx/>
              <a:buNone/>
              <a:defRPr sz="1800"/>
            </a:pPr>
            <a:endParaRPr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807E68-E248-E14C-88DD-85BCE0DB1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714" y="322770"/>
            <a:ext cx="4242596" cy="890449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13" descr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6356" y="5943598"/>
            <a:ext cx="1517044" cy="68115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9D05CB1-7DB3-E14C-84D1-B212DE9F501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735781" y="1890793"/>
            <a:ext cx="5743907" cy="47184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822A1FF-3A54-0046-9231-49F19F7D2DBC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767691" y="1890793"/>
            <a:ext cx="2195709" cy="16753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8E1A964-BD57-6B47-A0C6-387BA3EC8170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9767691" y="3877456"/>
            <a:ext cx="2195709" cy="16753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8C00217-E257-2E45-B01B-1DD29F926CB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241" y="1890793"/>
            <a:ext cx="3290584" cy="473395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F5C8826-D0A8-9347-8089-76507B7A3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2057400"/>
            <a:ext cx="10515600" cy="37120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1800"/>
            </a:lvl1pPr>
            <a:lvl2pPr marL="0" indent="457200">
              <a:buSzTx/>
              <a:buFontTx/>
              <a:buNone/>
              <a:defRPr sz="1800"/>
            </a:lvl2pPr>
            <a:lvl3pPr marL="0" indent="914400">
              <a:buSzTx/>
              <a:buFontTx/>
              <a:buNone/>
              <a:defRPr sz="1800"/>
            </a:lvl3pPr>
            <a:lvl4pPr marL="0" indent="1371600">
              <a:buSzTx/>
              <a:buFontTx/>
              <a:buNone/>
              <a:defRPr sz="1800"/>
            </a:lvl4pPr>
            <a:lvl5pPr marL="0" indent="1828800">
              <a:buSzTx/>
              <a:buFontTx/>
              <a:buNone/>
              <a:defRPr sz="18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78" name="Picture 11" descr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6356" y="5943598"/>
            <a:ext cx="1517044" cy="68115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DE9447C-288A-D447-A29E-677EA70C7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0713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/>
          <p:nvPr/>
        </p:nvSpPr>
        <p:spPr>
          <a:xfrm>
            <a:off x="1524000" y="200044"/>
            <a:ext cx="9144000" cy="91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lnSpc>
                <a:spcPct val="90000"/>
              </a:lnSpc>
              <a:defRPr sz="5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Click to edit Master title style</a:t>
            </a:r>
          </a:p>
        </p:txBody>
      </p:sp>
      <p:sp>
        <p:nvSpPr>
          <p:cNvPr id="8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2280492"/>
            <a:ext cx="10972800" cy="4329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539CD933-330D-E342-B27C-6CB66511E18D}"/>
              </a:ext>
            </a:extLst>
          </p:cNvPr>
          <p:cNvSpPr/>
          <p:nvPr/>
        </p:nvSpPr>
        <p:spPr>
          <a:xfrm>
            <a:off x="-1" y="-1"/>
            <a:ext cx="12192001" cy="1535993"/>
          </a:xfrm>
          <a:prstGeom prst="rect">
            <a:avLst/>
          </a:prstGeom>
          <a:gradFill>
            <a:gsLst>
              <a:gs pos="100000">
                <a:srgbClr val="662C91"/>
              </a:gs>
              <a:gs pos="0">
                <a:srgbClr val="005AAB"/>
              </a:gs>
            </a:gsLst>
            <a:lin ang="10800000" scaled="0"/>
          </a:gra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11A4BDF0-93F1-D84D-92F6-D4942F5F11C6}"/>
              </a:ext>
            </a:extLst>
          </p:cNvPr>
          <p:cNvSpPr/>
          <p:nvPr/>
        </p:nvSpPr>
        <p:spPr>
          <a:xfrm>
            <a:off x="-2" y="1619897"/>
            <a:ext cx="12192001" cy="45719"/>
          </a:xfrm>
          <a:prstGeom prst="rect">
            <a:avLst/>
          </a:prstGeom>
          <a:solidFill>
            <a:srgbClr val="8DC840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66CEE24D-D14D-9641-8E70-50ABCBD9953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198" y="322770"/>
            <a:ext cx="10515600" cy="890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51" r:id="rId3"/>
    <p:sldLayoutId id="2147483652" r:id="rId4"/>
    <p:sldLayoutId id="2147483655" r:id="rId5"/>
    <p:sldLayoutId id="2147483656" r:id="rId6"/>
    <p:sldLayoutId id="2147483658" r:id="rId7"/>
  </p:sldLayoutIdLst>
  <p:transition spd="med"/>
  <p:txStyles>
    <p:titleStyle>
      <a:lvl1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bg1"/>
          </a:solidFill>
          <a:uFillTx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  <a:sym typeface="Calibri"/>
        </a:defRPr>
      </a:lvl1pPr>
      <a:lvl2pPr marL="45720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  <a:sym typeface="Calibri"/>
        </a:defRPr>
      </a:lvl2pPr>
      <a:lvl3pPr marL="91440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  <a:sym typeface="Calibri"/>
        </a:defRPr>
      </a:lvl3pPr>
      <a:lvl4pPr marL="137160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  <a:sym typeface="Calibri"/>
        </a:defRPr>
      </a:lvl4pPr>
      <a:lvl5pPr marL="182880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ulturevannin.im/manx_year_event_574047.html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3A27FF78-8009-9A47-8378-C10640EA95C5}"/>
              </a:ext>
            </a:extLst>
          </p:cNvPr>
          <p:cNvSpPr txBox="1">
            <a:spLocks/>
          </p:cNvSpPr>
          <p:nvPr/>
        </p:nvSpPr>
        <p:spPr>
          <a:xfrm>
            <a:off x="632650" y="986742"/>
            <a:ext cx="10711545" cy="312710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defRPr>
            </a:lvl1pPr>
            <a:lvl2pPr marL="45720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defRPr>
            </a:lvl2pPr>
            <a:lvl3pPr marL="91440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defRPr>
            </a:lvl3pPr>
            <a:lvl4pPr marL="137160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defRPr>
            </a:lvl4pPr>
            <a:lvl5pPr marL="182880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 hangingPunct="1"/>
            <a:r>
              <a:rPr lang="en-GB" dirty="0">
                <a:solidFill>
                  <a:schemeClr val="bg1"/>
                </a:solidFill>
                <a:latin typeface="Avenir Next LT Pro" panose="020B0504020202020204" pitchFamily="34" charset="0"/>
              </a:rPr>
              <a:t>A Manx New Year tradition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3C8C40D-323F-CE43-8C09-C8822C0741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16423" y="253833"/>
            <a:ext cx="9144000" cy="66119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GB" dirty="0" err="1">
                <a:latin typeface="Avenir Next LT Pro" panose="020B0504020202020204" pitchFamily="34" charset="0"/>
              </a:rPr>
              <a:t>Quaaltagh</a:t>
            </a:r>
            <a:endParaRPr dirty="0">
              <a:latin typeface="Avenir Next LT Pro" panose="020B05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FCDE36-21FC-4D5A-BB22-9A5C9F4C8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970" y="2032085"/>
            <a:ext cx="9572904" cy="35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53391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62FDE7-DFC6-5342-A66A-45AAF735339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638932" y="2721935"/>
            <a:ext cx="8914136" cy="2369181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Avenir Next LT Pro" panose="020B0504020202020204" pitchFamily="34" charset="0"/>
              </a:rPr>
              <a:t>There is a lot more information about the qualtagh on</a:t>
            </a:r>
            <a:br>
              <a:rPr lang="en-GB" sz="2000" dirty="0">
                <a:latin typeface="Avenir Next LT Pro" panose="020B0504020202020204" pitchFamily="34" charset="0"/>
              </a:rPr>
            </a:br>
            <a:r>
              <a:rPr lang="en-GB" sz="2000" dirty="0">
                <a:latin typeface="Avenir Next LT Pro" panose="020B0504020202020204" pitchFamily="34" charset="0"/>
              </a:rPr>
              <a:t>the Culture Vannin website:</a:t>
            </a:r>
          </a:p>
          <a:p>
            <a:r>
              <a:rPr lang="en-GB" sz="2000" dirty="0">
                <a:latin typeface="Avenir Next LT Pro" panose="020B05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www.culturevannin.im/manx_year_event_574047.html</a:t>
            </a:r>
            <a:endParaRPr lang="en-GB" sz="2000" dirty="0">
              <a:latin typeface="Avenir Next LT Pro" panose="020B05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C928EA-EA45-3445-A567-6D17679B1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5198"/>
            <a:ext cx="9144000" cy="911681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venir Next LT Pro" panose="020B0504020202020204" pitchFamily="34" charset="0"/>
              </a:rPr>
              <a:t>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192596715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62FDE7-DFC6-5342-A66A-45AAF735339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638932" y="2721935"/>
            <a:ext cx="8914136" cy="2369181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Avenir Next LT Pro" panose="020B0504020202020204" pitchFamily="34" charset="0"/>
              </a:rPr>
              <a:t>New Year is a time to visit friends and family and celebrate.</a:t>
            </a:r>
          </a:p>
          <a:p>
            <a:r>
              <a:rPr lang="en-GB" sz="2000" dirty="0">
                <a:latin typeface="Avenir Next LT Pro" panose="020B0504020202020204" pitchFamily="34" charset="0"/>
              </a:rPr>
              <a:t>There is a Manx tradition that is linked to who the first person is through your door in the New Year.</a:t>
            </a:r>
          </a:p>
          <a:p>
            <a:r>
              <a:rPr lang="en-GB" sz="2000" dirty="0">
                <a:latin typeface="Avenir Next LT Pro" panose="020B0504020202020204" pitchFamily="34" charset="0"/>
              </a:rPr>
              <a:t>This person could bring you good luck or bad luck depending whether they are the “right” kind of person!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C928EA-EA45-3445-A567-6D17679B1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5198"/>
            <a:ext cx="9144000" cy="911681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venir Next LT Pro" panose="020B0504020202020204" pitchFamily="34" charset="0"/>
              </a:rPr>
              <a:t>Celebrations!</a:t>
            </a:r>
          </a:p>
        </p:txBody>
      </p:sp>
    </p:spTree>
    <p:extLst>
      <p:ext uri="{BB962C8B-B14F-4D97-AF65-F5344CB8AC3E}">
        <p14:creationId xmlns:p14="http://schemas.microsoft.com/office/powerpoint/2010/main" val="148614537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 Placeholder 2"/>
          <p:cNvSpPr txBox="1">
            <a:spLocks noGrp="1"/>
          </p:cNvSpPr>
          <p:nvPr>
            <p:ph type="body" sz="half" idx="4294967295"/>
          </p:nvPr>
        </p:nvSpPr>
        <p:spPr>
          <a:xfrm>
            <a:off x="473997" y="1744070"/>
            <a:ext cx="3811898" cy="477214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Avenir Next LT Pro" panose="020B0504020202020204" pitchFamily="34" charset="0"/>
              </a:rPr>
              <a:t>The </a:t>
            </a:r>
            <a:r>
              <a:rPr lang="en-GB" sz="20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quaaltagh</a:t>
            </a:r>
            <a:r>
              <a:rPr lang="en-GB" sz="2000" dirty="0">
                <a:solidFill>
                  <a:schemeClr val="bg1"/>
                </a:solidFill>
                <a:latin typeface="Avenir Next LT Pro" panose="020B0504020202020204" pitchFamily="34" charset="0"/>
              </a:rPr>
              <a:t> is the tradition of being the first person through the door of another household on New Years Day.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Avenir Next LT Pro" panose="020B0504020202020204" pitchFamily="34" charset="0"/>
              </a:rPr>
              <a:t>Very often if you were the </a:t>
            </a:r>
            <a:r>
              <a:rPr lang="en-GB" sz="20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quaaltagh</a:t>
            </a:r>
            <a:r>
              <a:rPr lang="en-GB" sz="2000" dirty="0">
                <a:solidFill>
                  <a:schemeClr val="bg1"/>
                </a:solidFill>
                <a:latin typeface="Avenir Next LT Pro" panose="020B0504020202020204" pitchFamily="34" charset="0"/>
              </a:rPr>
              <a:t> then you would be offered something to eat or drink. </a:t>
            </a:r>
          </a:p>
        </p:txBody>
      </p:sp>
      <p:sp>
        <p:nvSpPr>
          <p:cNvPr id="151" name="Title 1"/>
          <p:cNvSpPr txBox="1">
            <a:spLocks noGrp="1"/>
          </p:cNvSpPr>
          <p:nvPr>
            <p:ph type="title"/>
          </p:nvPr>
        </p:nvSpPr>
        <p:spPr>
          <a:xfrm>
            <a:off x="177006" y="545123"/>
            <a:ext cx="4405880" cy="64225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GB" dirty="0">
                <a:latin typeface="Avenir Next LT Pro" panose="020B0504020202020204" pitchFamily="34" charset="0"/>
              </a:rPr>
              <a:t>The </a:t>
            </a:r>
            <a:r>
              <a:rPr lang="en-GB" dirty="0" err="1">
                <a:latin typeface="Avenir Next LT Pro" panose="020B0504020202020204" pitchFamily="34" charset="0"/>
              </a:rPr>
              <a:t>Quaaltagh</a:t>
            </a:r>
            <a:endParaRPr dirty="0">
              <a:latin typeface="Avenir Next LT Pro" panose="020B05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DEDF5A-D88E-465A-A269-FD8AD163416E}"/>
              </a:ext>
            </a:extLst>
          </p:cNvPr>
          <p:cNvSpPr txBox="1"/>
          <p:nvPr/>
        </p:nvSpPr>
        <p:spPr>
          <a:xfrm>
            <a:off x="5505253" y="1744070"/>
            <a:ext cx="5883184" cy="26160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GB" sz="2400" dirty="0">
                <a:latin typeface="Avenir Next LT Pro" panose="020B0504020202020204" pitchFamily="34" charset="0"/>
              </a:rPr>
              <a:t>“There was an old custom among the Manx people called the “</a:t>
            </a:r>
            <a:r>
              <a:rPr lang="en-GB" sz="2400" dirty="0" err="1">
                <a:latin typeface="Avenir Next LT Pro" panose="020B0504020202020204" pitchFamily="34" charset="0"/>
              </a:rPr>
              <a:t>quaaltagh</a:t>
            </a:r>
            <a:r>
              <a:rPr lang="en-GB" sz="2400" dirty="0">
                <a:latin typeface="Avenir Next LT Pro" panose="020B0504020202020204" pitchFamily="34" charset="0"/>
              </a:rPr>
              <a:t>” – a person came to wish them a happy new year, and of course they could not do it well without a glass of rum.”</a:t>
            </a:r>
          </a:p>
          <a:p>
            <a:endParaRPr lang="en-GB" sz="2400" dirty="0">
              <a:latin typeface="Avenir Next LT Pro" panose="020B0504020202020204" pitchFamily="34" charset="0"/>
            </a:endParaRPr>
          </a:p>
          <a:p>
            <a:r>
              <a:rPr lang="en-GB" sz="2000" i="1" dirty="0">
                <a:latin typeface="Avenir Next LT Pro" panose="020B0504020202020204" pitchFamily="34" charset="0"/>
              </a:rPr>
              <a:t>The Manx </a:t>
            </a:r>
            <a:r>
              <a:rPr lang="en-GB" sz="2000" dirty="0">
                <a:latin typeface="Avenir Next LT Pro" panose="020B0504020202020204" pitchFamily="34" charset="0"/>
              </a:rPr>
              <a:t>Sun 8</a:t>
            </a:r>
            <a:r>
              <a:rPr lang="en-GB" sz="2000" baseline="30000" dirty="0">
                <a:latin typeface="Avenir Next LT Pro" panose="020B0504020202020204" pitchFamily="34" charset="0"/>
              </a:rPr>
              <a:t>th</a:t>
            </a:r>
            <a:r>
              <a:rPr lang="en-GB" sz="2000" dirty="0">
                <a:latin typeface="Avenir Next LT Pro" panose="020B0504020202020204" pitchFamily="34" charset="0"/>
              </a:rPr>
              <a:t> January 1859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le 1"/>
          <p:cNvSpPr txBox="1">
            <a:spLocks noGrp="1"/>
          </p:cNvSpPr>
          <p:nvPr>
            <p:ph type="ctrTitle"/>
          </p:nvPr>
        </p:nvSpPr>
        <p:spPr>
          <a:xfrm>
            <a:off x="1524000" y="303953"/>
            <a:ext cx="9144000" cy="911681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latin typeface="Avenir Next LT Pro" panose="020B0504020202020204" pitchFamily="34" charset="0"/>
              </a:rPr>
              <a:t>Party time</a:t>
            </a:r>
            <a:endParaRPr dirty="0">
              <a:latin typeface="Avenir Next LT Pro" panose="020B05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8CBCA2-1778-4039-8FA6-02374D189148}"/>
              </a:ext>
            </a:extLst>
          </p:cNvPr>
          <p:cNvSpPr txBox="1"/>
          <p:nvPr/>
        </p:nvSpPr>
        <p:spPr>
          <a:xfrm>
            <a:off x="1064514" y="2006765"/>
            <a:ext cx="10062971" cy="36702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905255">
              <a:spcBef>
                <a:spcPts val="900"/>
              </a:spcBef>
              <a:defRPr sz="1782"/>
            </a:pPr>
            <a:r>
              <a:rPr lang="en-GB" sz="2000" dirty="0">
                <a:latin typeface="Avenir Next LT Pro" panose="020B0504020202020204" pitchFamily="34" charset="0"/>
              </a:rPr>
              <a:t>Sometimes the </a:t>
            </a:r>
            <a:r>
              <a:rPr lang="en-GB" sz="2000" dirty="0" err="1">
                <a:latin typeface="Avenir Next LT Pro" panose="020B0504020202020204" pitchFamily="34" charset="0"/>
              </a:rPr>
              <a:t>quaaltagh</a:t>
            </a:r>
            <a:r>
              <a:rPr lang="en-GB" sz="2000" dirty="0">
                <a:latin typeface="Avenir Next LT Pro" panose="020B0504020202020204" pitchFamily="34" charset="0"/>
              </a:rPr>
              <a:t> celebrations could get quite rowdy as</a:t>
            </a:r>
            <a:br>
              <a:rPr lang="en-GB" sz="2000" dirty="0">
                <a:latin typeface="Avenir Next LT Pro" panose="020B0504020202020204" pitchFamily="34" charset="0"/>
              </a:rPr>
            </a:br>
            <a:r>
              <a:rPr lang="en-GB" sz="2000" dirty="0">
                <a:latin typeface="Avenir Next LT Pro" panose="020B0504020202020204" pitchFamily="34" charset="0"/>
              </a:rPr>
              <a:t>the New Year celebrations carried on.</a:t>
            </a:r>
          </a:p>
          <a:p>
            <a:pPr algn="ctr" defTabSz="905255">
              <a:spcBef>
                <a:spcPts val="900"/>
              </a:spcBef>
              <a:defRPr sz="1782"/>
            </a:pPr>
            <a:endParaRPr lang="en-GB" sz="2000" dirty="0">
              <a:latin typeface="Avenir Next LT Pro" panose="020B0504020202020204" pitchFamily="34" charset="0"/>
            </a:endParaRPr>
          </a:p>
          <a:p>
            <a:pPr algn="ctr" defTabSz="905255">
              <a:spcBef>
                <a:spcPts val="900"/>
              </a:spcBef>
              <a:defRPr sz="1782"/>
            </a:pPr>
            <a:r>
              <a:rPr lang="en-GB" sz="2000" dirty="0">
                <a:latin typeface="Avenir Next LT Pro" panose="020B0504020202020204" pitchFamily="34" charset="0"/>
              </a:rPr>
              <a:t>In 1864 the Manx Sun reported:</a:t>
            </a:r>
          </a:p>
          <a:p>
            <a:pPr algn="ctr" defTabSz="905255">
              <a:spcBef>
                <a:spcPts val="900"/>
              </a:spcBef>
              <a:defRPr sz="1782"/>
            </a:pPr>
            <a:r>
              <a:rPr lang="en-GB" sz="2000" dirty="0">
                <a:latin typeface="Avenir Next LT Pro" panose="020B0504020202020204" pitchFamily="34" charset="0"/>
              </a:rPr>
              <a:t>“the streets were thronged by the usual number of</a:t>
            </a:r>
            <a:br>
              <a:rPr lang="en-GB" sz="2000" dirty="0">
                <a:latin typeface="Avenir Next LT Pro" panose="020B0504020202020204" pitchFamily="34" charset="0"/>
              </a:rPr>
            </a:br>
            <a:r>
              <a:rPr lang="en-GB" sz="2000" dirty="0">
                <a:latin typeface="Avenir Next LT Pro" panose="020B0504020202020204" pitchFamily="34" charset="0"/>
              </a:rPr>
              <a:t>noisy </a:t>
            </a:r>
            <a:r>
              <a:rPr lang="en-GB" sz="2000" dirty="0" err="1">
                <a:latin typeface="Avenir Next LT Pro" panose="020B0504020202020204" pitchFamily="34" charset="0"/>
              </a:rPr>
              <a:t>quaaltaghs</a:t>
            </a:r>
            <a:r>
              <a:rPr lang="en-GB" sz="2000" dirty="0">
                <a:latin typeface="Avenir Next LT Pro" panose="020B0504020202020204" pitchFamily="34" charset="0"/>
              </a:rPr>
              <a:t> rushing from house to house.” </a:t>
            </a:r>
          </a:p>
          <a:p>
            <a:pPr algn="ctr" defTabSz="905255">
              <a:spcBef>
                <a:spcPts val="900"/>
              </a:spcBef>
              <a:defRPr sz="1782"/>
            </a:pPr>
            <a:endParaRPr lang="en-GB" sz="2000" dirty="0">
              <a:latin typeface="Avenir Next LT Pro" panose="020B0504020202020204" pitchFamily="34" charset="0"/>
            </a:endParaRPr>
          </a:p>
          <a:p>
            <a:pPr algn="ctr" defTabSz="905255">
              <a:spcBef>
                <a:spcPts val="900"/>
              </a:spcBef>
              <a:defRPr sz="1782"/>
            </a:pPr>
            <a:r>
              <a:rPr lang="en-GB" sz="2000" dirty="0">
                <a:latin typeface="Avenir Next LT Pro" panose="020B0504020202020204" pitchFamily="34" charset="0"/>
              </a:rPr>
              <a:t>In 1887 the Manx Sun reported:</a:t>
            </a:r>
          </a:p>
          <a:p>
            <a:pPr algn="ctr" defTabSz="905255">
              <a:spcBef>
                <a:spcPts val="900"/>
              </a:spcBef>
              <a:defRPr sz="1782"/>
            </a:pPr>
            <a:r>
              <a:rPr lang="en-GB" sz="2000" dirty="0">
                <a:latin typeface="Avenir Next LT Pro" panose="020B0504020202020204" pitchFamily="34" charset="0"/>
              </a:rPr>
              <a:t>“a general ringing of bells and blowing of horns and the town was alive and noisy…”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740231" y="2318253"/>
            <a:ext cx="5209734" cy="3445238"/>
          </a:xfrm>
          <a:prstGeom prst="rect">
            <a:avLst/>
          </a:prstGeom>
        </p:spPr>
        <p:txBody>
          <a:bodyPr/>
          <a:lstStyle/>
          <a:p>
            <a:pPr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GB" dirty="0">
                <a:latin typeface="Avenir Next LT Pro" panose="020B0504020202020204" pitchFamily="34" charset="0"/>
              </a:rPr>
              <a:t>Although many men and boys roamed the streets during </a:t>
            </a:r>
            <a:r>
              <a:rPr lang="en-GB" dirty="0" err="1">
                <a:latin typeface="Avenir Next LT Pro" panose="020B0504020202020204" pitchFamily="34" charset="0"/>
              </a:rPr>
              <a:t>quaaltagh</a:t>
            </a:r>
            <a:r>
              <a:rPr lang="en-GB" dirty="0">
                <a:latin typeface="Avenir Next LT Pro" panose="020B0504020202020204" pitchFamily="34" charset="0"/>
              </a:rPr>
              <a:t> it was thought that a dark haired man would bring the most luck if he was your first footer.</a:t>
            </a:r>
          </a:p>
          <a:p>
            <a:pPr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GB" dirty="0">
                <a:latin typeface="Avenir Next LT Pro" panose="020B0504020202020204" pitchFamily="34" charset="0"/>
              </a:rPr>
              <a:t>He should bring a small gift with him, sometimes a lump of coal, and he should be treated well when he has entered the house. </a:t>
            </a:r>
          </a:p>
          <a:p>
            <a:pPr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en-GB" dirty="0">
                <a:latin typeface="Avenir Next LT Pro" panose="020B0504020202020204" pitchFamily="34" charset="0"/>
              </a:rPr>
              <a:t>“The </a:t>
            </a:r>
            <a:r>
              <a:rPr lang="en-GB" dirty="0" err="1">
                <a:latin typeface="Avenir Next LT Pro" panose="020B0504020202020204" pitchFamily="34" charset="0"/>
              </a:rPr>
              <a:t>quaaltagh</a:t>
            </a:r>
            <a:r>
              <a:rPr lang="en-GB" dirty="0">
                <a:latin typeface="Avenir Next LT Pro" panose="020B0504020202020204" pitchFamily="34" charset="0"/>
              </a:rPr>
              <a:t> brings the luck for the year. He wishes all sorts of good wishes to the members of the household…”</a:t>
            </a:r>
          </a:p>
        </p:txBody>
      </p:sp>
      <p:sp>
        <p:nvSpPr>
          <p:cNvPr id="160" name="Title 3"/>
          <p:cNvSpPr txBox="1">
            <a:spLocks noGrp="1"/>
          </p:cNvSpPr>
          <p:nvPr>
            <p:ph type="title"/>
          </p:nvPr>
        </p:nvSpPr>
        <p:spPr>
          <a:xfrm>
            <a:off x="1524000" y="345517"/>
            <a:ext cx="9144000" cy="911681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latin typeface="Avenir Next LT Pro" panose="020B0504020202020204" pitchFamily="34" charset="0"/>
              </a:rPr>
              <a:t>Who will bring luck?</a:t>
            </a:r>
            <a:endParaRPr dirty="0">
              <a:latin typeface="Avenir Next LT Pro" panose="020B05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00A45C-67B7-410A-81D0-71A1A4990A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103" y="2142837"/>
            <a:ext cx="5118176" cy="344523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 Placeholder 2"/>
          <p:cNvSpPr txBox="1">
            <a:spLocks noGrp="1"/>
          </p:cNvSpPr>
          <p:nvPr>
            <p:ph type="body" sz="quarter" idx="4294967295"/>
          </p:nvPr>
        </p:nvSpPr>
        <p:spPr>
          <a:xfrm>
            <a:off x="6659418" y="2352582"/>
            <a:ext cx="5016987" cy="3457091"/>
          </a:xfrm>
          <a:prstGeom prst="rect">
            <a:avLst/>
          </a:prstGeom>
        </p:spPr>
        <p:txBody>
          <a:bodyPr/>
          <a:lstStyle/>
          <a:p>
            <a:pPr algn="ctr" defTabSz="905255">
              <a:lnSpc>
                <a:spcPct val="100000"/>
              </a:lnSpc>
              <a:spcBef>
                <a:spcPts val="900"/>
              </a:spcBef>
              <a:defRPr sz="1782"/>
            </a:pPr>
            <a:r>
              <a:rPr lang="en-GB" sz="2000" dirty="0">
                <a:latin typeface="Avenir Next LT Pro" panose="020B0504020202020204" pitchFamily="34" charset="0"/>
              </a:rPr>
              <a:t>The Isle of Man Times in 1960 shows how the tradition was still continuing. </a:t>
            </a:r>
          </a:p>
          <a:p>
            <a:pPr algn="ctr" defTabSz="905255">
              <a:lnSpc>
                <a:spcPct val="100000"/>
              </a:lnSpc>
              <a:spcBef>
                <a:spcPts val="900"/>
              </a:spcBef>
              <a:defRPr sz="1782"/>
            </a:pPr>
            <a:r>
              <a:rPr lang="en-GB" sz="2000" dirty="0">
                <a:latin typeface="Avenir Next LT Pro" panose="020B0504020202020204" pitchFamily="34" charset="0"/>
              </a:rPr>
              <a:t>“Dark haired men are in great demand… but the </a:t>
            </a:r>
            <a:r>
              <a:rPr lang="en-GB" sz="2000" dirty="0" err="1">
                <a:latin typeface="Avenir Next LT Pro" panose="020B0504020202020204" pitchFamily="34" charset="0"/>
              </a:rPr>
              <a:t>quaaltagh</a:t>
            </a:r>
            <a:r>
              <a:rPr lang="en-GB" sz="2000" dirty="0">
                <a:latin typeface="Avenir Next LT Pro" panose="020B0504020202020204" pitchFamily="34" charset="0"/>
              </a:rPr>
              <a:t> should be a matter of chance, not design… if a fair man was the first to cross the threshold, the year would not be a very prosperous one… if a woman was the first to enter a house the year would be a disastrous one.”</a:t>
            </a:r>
          </a:p>
        </p:txBody>
      </p:sp>
      <p:sp>
        <p:nvSpPr>
          <p:cNvPr id="156" name="Title 3"/>
          <p:cNvSpPr txBox="1">
            <a:spLocks noGrp="1"/>
          </p:cNvSpPr>
          <p:nvPr>
            <p:ph type="title"/>
          </p:nvPr>
        </p:nvSpPr>
        <p:spPr>
          <a:xfrm>
            <a:off x="1093003" y="243088"/>
            <a:ext cx="10583402" cy="103341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>
                <a:latin typeface="Avenir Next LT Pro" panose="020B0504020202020204" pitchFamily="34" charset="0"/>
              </a:rPr>
              <a:t>The </a:t>
            </a:r>
            <a:r>
              <a:rPr lang="en-GB" dirty="0" err="1">
                <a:latin typeface="Avenir Next LT Pro" panose="020B0504020202020204" pitchFamily="34" charset="0"/>
              </a:rPr>
              <a:t>quaaltagh</a:t>
            </a:r>
            <a:endParaRPr dirty="0">
              <a:latin typeface="Avenir Next LT Pro" panose="020B05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FFA03B-49C8-454B-89C3-57152E2A78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90" y="2156264"/>
            <a:ext cx="5495239" cy="407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1441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ontent Placeholder 1"/>
          <p:cNvSpPr txBox="1">
            <a:spLocks noGrp="1"/>
          </p:cNvSpPr>
          <p:nvPr>
            <p:ph type="body" sz="half" idx="4294967295"/>
          </p:nvPr>
        </p:nvSpPr>
        <p:spPr>
          <a:xfrm>
            <a:off x="1606272" y="3059544"/>
            <a:ext cx="8979456" cy="738911"/>
          </a:xfrm>
          <a:prstGeom prst="rect">
            <a:avLst/>
          </a:prstGeom>
        </p:spPr>
        <p:txBody>
          <a:bodyPr/>
          <a:lstStyle/>
          <a:p>
            <a:pPr algn="ctr">
              <a:defRPr sz="2000"/>
            </a:pPr>
            <a:r>
              <a:rPr lang="en-GB" sz="2400" dirty="0">
                <a:latin typeface="Avenir Next LT Pro" panose="020B0504020202020204" pitchFamily="34" charset="0"/>
              </a:rPr>
              <a:t>Listen to the following sound clip and see if you can spot any similarities to what we have already learnt. </a:t>
            </a:r>
          </a:p>
        </p:txBody>
      </p:sp>
      <p:sp>
        <p:nvSpPr>
          <p:cNvPr id="164" name="Title 2"/>
          <p:cNvSpPr txBox="1">
            <a:spLocks noGrp="1"/>
          </p:cNvSpPr>
          <p:nvPr>
            <p:ph type="title"/>
          </p:nvPr>
        </p:nvSpPr>
        <p:spPr>
          <a:xfrm>
            <a:off x="1524000" y="303953"/>
            <a:ext cx="9144000" cy="911681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latin typeface="Avenir Next LT Pro" panose="020B0504020202020204" pitchFamily="34" charset="0"/>
              </a:rPr>
              <a:t>Remembering the </a:t>
            </a:r>
            <a:r>
              <a:rPr lang="en-GB" dirty="0" err="1">
                <a:latin typeface="Avenir Next LT Pro" panose="020B0504020202020204" pitchFamily="34" charset="0"/>
              </a:rPr>
              <a:t>quaaltagh</a:t>
            </a:r>
            <a:endParaRPr dirty="0">
              <a:latin typeface="Avenir Next LT Pro" panose="020B05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itle 2"/>
          <p:cNvSpPr txBox="1">
            <a:spLocks noGrp="1"/>
          </p:cNvSpPr>
          <p:nvPr>
            <p:ph type="title"/>
          </p:nvPr>
        </p:nvSpPr>
        <p:spPr>
          <a:xfrm>
            <a:off x="1524000" y="303953"/>
            <a:ext cx="9144000" cy="911681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latin typeface="Avenir Next LT Pro" panose="020B0504020202020204" pitchFamily="34" charset="0"/>
              </a:rPr>
              <a:t>Lenny &amp; Mona Kerruish</a:t>
            </a:r>
            <a:endParaRPr dirty="0">
              <a:latin typeface="Avenir Next LT Pro" panose="020B05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E2213C-493E-4426-813A-913CA6F2E5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94" y="1942163"/>
            <a:ext cx="6768611" cy="3808499"/>
          </a:xfrm>
          <a:prstGeom prst="rect">
            <a:avLst/>
          </a:prstGeom>
        </p:spPr>
      </p:pic>
      <p:pic>
        <p:nvPicPr>
          <p:cNvPr id="5" name="2018-10-24_Lennie+MonaKerruish - Quaaltagh">
            <a:hlinkClick r:id="" action="ppaction://media"/>
            <a:extLst>
              <a:ext uri="{FF2B5EF4-FFF2-40B4-BE49-F238E27FC236}">
                <a16:creationId xmlns:a16="http://schemas.microsoft.com/office/drawing/2014/main" id="{48CC85D7-84AA-4A7A-A560-1B651455B9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02094" y="57747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760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le 1"/>
          <p:cNvSpPr txBox="1">
            <a:spLocks noGrp="1"/>
          </p:cNvSpPr>
          <p:nvPr>
            <p:ph type="ctrTitle"/>
          </p:nvPr>
        </p:nvSpPr>
        <p:spPr>
          <a:xfrm>
            <a:off x="1524000" y="303953"/>
            <a:ext cx="9144000" cy="911681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latin typeface="Avenir Next LT Pro" panose="020B0504020202020204" pitchFamily="34" charset="0"/>
              </a:rPr>
              <a:t>The qualtagh blessing</a:t>
            </a:r>
            <a:endParaRPr dirty="0">
              <a:latin typeface="Avenir Next LT Pro" panose="020B05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8CBCA2-1778-4039-8FA6-02374D189148}"/>
              </a:ext>
            </a:extLst>
          </p:cNvPr>
          <p:cNvSpPr txBox="1"/>
          <p:nvPr/>
        </p:nvSpPr>
        <p:spPr>
          <a:xfrm>
            <a:off x="1064514" y="2330038"/>
            <a:ext cx="10062971" cy="32624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defRPr sz="3000"/>
            </a:pPr>
            <a:r>
              <a:rPr lang="en-GB" sz="2000" dirty="0">
                <a:latin typeface="Avenir Next LT Pro" panose="020B0504020202020204" pitchFamily="34" charset="0"/>
              </a:rPr>
              <a:t>If you were very lucky then your qualtagh might recite this blessing on you and your household:</a:t>
            </a:r>
          </a:p>
          <a:p>
            <a:pPr>
              <a:defRPr sz="3000"/>
            </a:pPr>
            <a:endParaRPr lang="en-GB" sz="2000" dirty="0">
              <a:latin typeface="Avenir Next LT Pro" panose="020B0504020202020204" pitchFamily="34" charset="0"/>
            </a:endParaRPr>
          </a:p>
          <a:p>
            <a:pPr algn="ctr">
              <a:defRPr sz="3000"/>
            </a:pPr>
            <a:r>
              <a:rPr lang="en-GB" sz="2000" dirty="0" err="1">
                <a:latin typeface="Avenir Next LT Pro" panose="020B0504020202020204" pitchFamily="34" charset="0"/>
              </a:rPr>
              <a:t>Shoh</a:t>
            </a:r>
            <a:r>
              <a:rPr lang="en-GB" sz="2000" dirty="0">
                <a:latin typeface="Avenir Next LT Pro" panose="020B0504020202020204" pitchFamily="34" charset="0"/>
              </a:rPr>
              <a:t> </a:t>
            </a:r>
            <a:r>
              <a:rPr lang="en-GB" sz="2000" dirty="0" err="1">
                <a:latin typeface="Avenir Next LT Pro" panose="020B0504020202020204" pitchFamily="34" charset="0"/>
              </a:rPr>
              <a:t>slaynt</a:t>
            </a:r>
            <a:r>
              <a:rPr lang="en-GB" sz="2000" dirty="0">
                <a:latin typeface="Avenir Next LT Pro" panose="020B0504020202020204" pitchFamily="34" charset="0"/>
              </a:rPr>
              <a:t> as </a:t>
            </a:r>
            <a:r>
              <a:rPr lang="en-GB" sz="2000" dirty="0" err="1">
                <a:latin typeface="Avenir Next LT Pro" panose="020B0504020202020204" pitchFamily="34" charset="0"/>
              </a:rPr>
              <a:t>shee</a:t>
            </a:r>
            <a:r>
              <a:rPr lang="en-GB" sz="2000" dirty="0">
                <a:latin typeface="Avenir Next LT Pro" panose="020B0504020202020204" pitchFamily="34" charset="0"/>
              </a:rPr>
              <a:t> as </a:t>
            </a:r>
            <a:r>
              <a:rPr lang="en-GB" sz="2000" dirty="0" err="1">
                <a:latin typeface="Avenir Next LT Pro" panose="020B0504020202020204" pitchFamily="34" charset="0"/>
              </a:rPr>
              <a:t>eash</a:t>
            </a:r>
            <a:r>
              <a:rPr lang="en-GB" sz="2000" dirty="0">
                <a:latin typeface="Avenir Next LT Pro" panose="020B0504020202020204" pitchFamily="34" charset="0"/>
              </a:rPr>
              <a:t> dy </a:t>
            </a:r>
            <a:r>
              <a:rPr lang="en-GB" sz="2000" dirty="0" err="1">
                <a:latin typeface="Avenir Next LT Pro" panose="020B0504020202020204" pitchFamily="34" charset="0"/>
              </a:rPr>
              <a:t>vea</a:t>
            </a:r>
            <a:r>
              <a:rPr lang="en-GB" sz="2000" dirty="0">
                <a:latin typeface="Avenir Next LT Pro" panose="020B0504020202020204" pitchFamily="34" charset="0"/>
              </a:rPr>
              <a:t>,</a:t>
            </a:r>
          </a:p>
          <a:p>
            <a:pPr algn="ctr">
              <a:defRPr sz="3000"/>
            </a:pPr>
            <a:r>
              <a:rPr lang="en-GB" sz="2000" dirty="0">
                <a:latin typeface="Avenir Next LT Pro" panose="020B0504020202020204" pitchFamily="34" charset="0"/>
              </a:rPr>
              <a:t>As </a:t>
            </a:r>
            <a:r>
              <a:rPr lang="en-GB" sz="2000" dirty="0" err="1">
                <a:latin typeface="Avenir Next LT Pro" panose="020B0504020202020204" pitchFamily="34" charset="0"/>
              </a:rPr>
              <a:t>maynrys</a:t>
            </a:r>
            <a:r>
              <a:rPr lang="en-GB" sz="2000" dirty="0">
                <a:latin typeface="Avenir Next LT Pro" panose="020B0504020202020204" pitchFamily="34" charset="0"/>
              </a:rPr>
              <a:t> son dy </a:t>
            </a:r>
            <a:r>
              <a:rPr lang="en-GB" sz="2000" dirty="0" err="1">
                <a:latin typeface="Avenir Next LT Pro" panose="020B0504020202020204" pitchFamily="34" charset="0"/>
              </a:rPr>
              <a:t>bragh</a:t>
            </a:r>
            <a:r>
              <a:rPr lang="en-GB" sz="2000" dirty="0">
                <a:latin typeface="Avenir Next LT Pro" panose="020B0504020202020204" pitchFamily="34" charset="0"/>
              </a:rPr>
              <a:t>.</a:t>
            </a:r>
          </a:p>
          <a:p>
            <a:pPr algn="ctr">
              <a:defRPr sz="3000"/>
            </a:pPr>
            <a:r>
              <a:rPr lang="en-GB" sz="2000" dirty="0">
                <a:latin typeface="Avenir Next LT Pro" panose="020B0504020202020204" pitchFamily="34" charset="0"/>
              </a:rPr>
              <a:t>/</a:t>
            </a:r>
          </a:p>
          <a:p>
            <a:pPr algn="ctr">
              <a:defRPr sz="3000"/>
            </a:pPr>
            <a:r>
              <a:rPr lang="en-GB" sz="2000" dirty="0">
                <a:latin typeface="Avenir Next LT Pro" panose="020B0504020202020204" pitchFamily="34" charset="0"/>
              </a:rPr>
              <a:t>Here's health and peace and age of life,</a:t>
            </a:r>
          </a:p>
          <a:p>
            <a:pPr algn="ctr">
              <a:defRPr sz="3000"/>
            </a:pPr>
            <a:r>
              <a:rPr lang="en-GB" sz="2000" dirty="0">
                <a:latin typeface="Avenir Next LT Pro" panose="020B0504020202020204" pitchFamily="34" charset="0"/>
              </a:rPr>
              <a:t>And happiness for ever.</a:t>
            </a:r>
          </a:p>
          <a:p>
            <a:pPr>
              <a:defRPr sz="3000"/>
            </a:pPr>
            <a:endParaRPr lang="en-GB" sz="2000" dirty="0">
              <a:latin typeface="Avenir Next LT Pro" panose="020B0504020202020204" pitchFamily="34" charset="0"/>
            </a:endParaRPr>
          </a:p>
          <a:p>
            <a:pPr>
              <a:defRPr sz="3000"/>
            </a:pPr>
            <a:r>
              <a:rPr lang="en-GB" sz="2000" dirty="0">
                <a:latin typeface="Avenir Next LT Pro" panose="020B0504020202020204" pitchFamily="34" charset="0"/>
              </a:rPr>
              <a:t>Perhaps you could learn the blessing and visit somebody as their </a:t>
            </a:r>
            <a:r>
              <a:rPr lang="en-GB" sz="2000" dirty="0" err="1">
                <a:latin typeface="Avenir Next LT Pro" panose="020B0504020202020204" pitchFamily="34" charset="0"/>
              </a:rPr>
              <a:t>quaaltagh</a:t>
            </a:r>
            <a:r>
              <a:rPr lang="en-GB" sz="2000" dirty="0">
                <a:latin typeface="Avenir Next LT Pro" panose="020B0504020202020204" pitchFamily="34" charset="0"/>
              </a:rPr>
              <a:t> next year!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venir Next LT Pro" panose="020B05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36720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517</Words>
  <Application>Microsoft Office PowerPoint</Application>
  <PresentationFormat>Widescreen</PresentationFormat>
  <Paragraphs>43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Avenir Next LT Pro</vt:lpstr>
      <vt:lpstr>Calibri</vt:lpstr>
      <vt:lpstr>Tahoma</vt:lpstr>
      <vt:lpstr>Office Theme</vt:lpstr>
      <vt:lpstr>Quaaltagh</vt:lpstr>
      <vt:lpstr>Celebrations!</vt:lpstr>
      <vt:lpstr>The Quaaltagh</vt:lpstr>
      <vt:lpstr>Party time</vt:lpstr>
      <vt:lpstr>Who will bring luck?</vt:lpstr>
      <vt:lpstr>The quaaltagh</vt:lpstr>
      <vt:lpstr>Remembering the quaaltagh</vt:lpstr>
      <vt:lpstr>Lenny &amp; Mona Kerruish</vt:lpstr>
      <vt:lpstr>The qualtagh blessing</vt:lpstr>
      <vt:lpstr>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Flitters</dc:title>
  <cp:lastModifiedBy>James Franklin</cp:lastModifiedBy>
  <cp:revision>35</cp:revision>
  <dcterms:modified xsi:type="dcterms:W3CDTF">2020-05-06T12:43:28Z</dcterms:modified>
</cp:coreProperties>
</file>