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8" r:id="rId2"/>
    <p:sldId id="260" r:id="rId3"/>
    <p:sldId id="261" r:id="rId4"/>
    <p:sldId id="259" r:id="rId5"/>
    <p:sldId id="266" r:id="rId6"/>
    <p:sldId id="264" r:id="rId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DF9"/>
    <a:srgbClr val="00AEEF"/>
    <a:srgbClr val="8DC840"/>
    <a:srgbClr val="005AAB"/>
    <a:srgbClr val="662C91"/>
    <a:srgbClr val="550091"/>
    <a:srgbClr val="1F4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1"/>
    <p:restoredTop sz="94643"/>
  </p:normalViewPr>
  <p:slideViewPr>
    <p:cSldViewPr snapToGrid="0" snapToObjects="1">
      <p:cViewPr varScale="1">
        <p:scale>
          <a:sx n="104" d="100"/>
          <a:sy n="104" d="100"/>
        </p:scale>
        <p:origin x="10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43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17AC6-F37D-4547-BCA7-241B2CD3E3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873691" y="842017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7D40E24B-6B0A-8E4D-B541-0987CF943722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6" name="Picture 7" descr="Picture 7">
            <a:extLst>
              <a:ext uri="{FF2B5EF4-FFF2-40B4-BE49-F238E27FC236}">
                <a16:creationId xmlns:a16="http://schemas.microsoft.com/office/drawing/2014/main" id="{363761BB-FC82-4645-9FF7-59CA8D5DA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069" y="231911"/>
            <a:ext cx="1517044" cy="681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1934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356" y="5943598"/>
            <a:ext cx="1517044" cy="68115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174865A-153C-7140-B425-6FCC2221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4865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F7004A3-D065-CE48-813E-D3BBD8EFC9C8}"/>
              </a:ext>
            </a:extLst>
          </p:cNvPr>
          <p:cNvGrpSpPr/>
          <p:nvPr userDrawn="1"/>
        </p:nvGrpSpPr>
        <p:grpSpPr>
          <a:xfrm>
            <a:off x="0" y="0"/>
            <a:ext cx="12192002" cy="5728781"/>
            <a:chOff x="-2" y="133350"/>
            <a:chExt cx="12192002" cy="5728781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40AFAB2D-185D-2C4C-BF27-858E035185BB}"/>
                </a:ext>
              </a:extLst>
            </p:cNvPr>
            <p:cNvSpPr/>
            <p:nvPr/>
          </p:nvSpPr>
          <p:spPr>
            <a:xfrm>
              <a:off x="-1" y="133350"/>
              <a:ext cx="12192001" cy="5599158"/>
            </a:xfrm>
            <a:prstGeom prst="rect">
              <a:avLst/>
            </a:prstGeom>
            <a:gradFill>
              <a:gsLst>
                <a:gs pos="100000">
                  <a:srgbClr val="662C91"/>
                </a:gs>
                <a:gs pos="0">
                  <a:srgbClr val="005AAB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914DAAD1-B87D-6946-9064-CBCE72BFBE9A}"/>
                </a:ext>
              </a:extLst>
            </p:cNvPr>
            <p:cNvSpPr/>
            <p:nvPr/>
          </p:nvSpPr>
          <p:spPr>
            <a:xfrm>
              <a:off x="-2" y="5816412"/>
              <a:ext cx="12192001" cy="45719"/>
            </a:xfrm>
            <a:prstGeom prst="rect">
              <a:avLst/>
            </a:prstGeom>
            <a:solidFill>
              <a:srgbClr val="8DC8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356" y="5943598"/>
            <a:ext cx="1517044" cy="681153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40227" y="1579273"/>
            <a:ext cx="10711544" cy="3511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L="0" indent="457200" algn="ctr">
              <a:buSzTx/>
              <a:buFontTx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2pPr>
            <a:lvl3pPr marL="0" indent="914400" algn="ctr">
              <a:buSzTx/>
              <a:buFontTx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3pPr>
            <a:lvl4pPr marL="0" indent="1371600" algn="ctr">
              <a:buSzTx/>
              <a:buFontTx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4pPr>
            <a:lvl5pPr marL="0" indent="1828800" algn="ctr">
              <a:buSzTx/>
              <a:buFontTx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9" name="Title Placeholder 6">
            <a:extLst>
              <a:ext uri="{FF2B5EF4-FFF2-40B4-BE49-F238E27FC236}">
                <a16:creationId xmlns:a16="http://schemas.microsoft.com/office/drawing/2014/main" id="{0028E5CB-661A-9046-8FBA-632F669E8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4412"/>
            <a:ext cx="10515600" cy="89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5933" y="2010674"/>
            <a:ext cx="5230915" cy="37291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L="0" indent="45720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2pPr>
            <a:lvl3pPr marL="0" indent="91440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3pPr>
            <a:lvl4pPr marL="0" indent="137160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4pPr>
            <a:lvl5pPr marL="0" indent="182880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6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356" y="5943598"/>
            <a:ext cx="1517044" cy="6811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>
            <a:extLst>
              <a:ext uri="{FF2B5EF4-FFF2-40B4-BE49-F238E27FC236}">
                <a16:creationId xmlns:a16="http://schemas.microsoft.com/office/drawing/2014/main" id="{E20795CA-0C66-FA47-8933-A8B5A86338CF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6364077" y="2010674"/>
            <a:ext cx="5230915" cy="37291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L="0" indent="45720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2pPr>
            <a:lvl3pPr marL="0" indent="91440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3pPr>
            <a:lvl4pPr marL="0" indent="137160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4pPr>
            <a:lvl5pPr marL="0" indent="1828800" algn="l">
              <a:buSzTx/>
              <a:buFontTx/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0DDA955-E7A2-E54B-A416-F04D756B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057400"/>
            <a:ext cx="10515600" cy="3712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7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356" y="5943598"/>
            <a:ext cx="1517044" cy="68115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E9447C-288A-D447-A29E-677EA70C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14"/>
          <p:cNvSpPr/>
          <p:nvPr userDrawn="1"/>
        </p:nvSpPr>
        <p:spPr>
          <a:xfrm>
            <a:off x="0" y="0"/>
            <a:ext cx="12192000" cy="19920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06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356" y="5943598"/>
            <a:ext cx="1517044" cy="68115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0DA2CAB1-AC85-9A4A-818F-9BE461151FA6}"/>
              </a:ext>
            </a:extLst>
          </p:cNvPr>
          <p:cNvSpPr/>
          <p:nvPr/>
        </p:nvSpPr>
        <p:spPr>
          <a:xfrm>
            <a:off x="-11510" y="0"/>
            <a:ext cx="4772025" cy="6858000"/>
          </a:xfrm>
          <a:prstGeom prst="rect">
            <a:avLst/>
          </a:prstGeom>
          <a:gradFill flip="none" rotWithShape="1">
            <a:gsLst>
              <a:gs pos="100000">
                <a:srgbClr val="662C91"/>
              </a:gs>
              <a:gs pos="0">
                <a:srgbClr val="005AAB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755F0C6-7F3A-F24D-A449-22C6D868BFE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04714" y="429658"/>
            <a:ext cx="6262997" cy="51448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5" name="Text Placeholder 3"/>
          <p:cNvSpPr>
            <a:spLocks noGrp="1"/>
          </p:cNvSpPr>
          <p:nvPr>
            <p:ph type="body" sz="half" idx="13"/>
          </p:nvPr>
        </p:nvSpPr>
        <p:spPr>
          <a:xfrm>
            <a:off x="264713" y="1449596"/>
            <a:ext cx="4242596" cy="48100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algn="ctr"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807E68-E248-E14C-88DD-85BCE0DB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14" y="322770"/>
            <a:ext cx="4242596" cy="89044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356" y="5943598"/>
            <a:ext cx="1517044" cy="6811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D05CB1-7DB3-E14C-84D1-B212DE9F50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35781" y="1890793"/>
            <a:ext cx="5743907" cy="47184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22A1FF-3A54-0046-9231-49F19F7D2DB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767691" y="1890793"/>
            <a:ext cx="2195709" cy="16753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E1A964-BD57-6B47-A0C6-387BA3EC817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767691" y="3877456"/>
            <a:ext cx="2195709" cy="16753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C00217-E257-2E45-B01B-1DD29F926CB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241" y="1890793"/>
            <a:ext cx="3290584" cy="47339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5C8826-D0A8-9347-8089-76507B7A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1524000" y="200044"/>
            <a:ext cx="9144000" cy="9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280492"/>
            <a:ext cx="10972800" cy="4329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539CD933-330D-E342-B27C-6CB66511E18D}"/>
              </a:ext>
            </a:extLst>
          </p:cNvPr>
          <p:cNvSpPr/>
          <p:nvPr/>
        </p:nvSpPr>
        <p:spPr>
          <a:xfrm>
            <a:off x="-1" y="-1"/>
            <a:ext cx="12192001" cy="1535993"/>
          </a:xfrm>
          <a:prstGeom prst="rect">
            <a:avLst/>
          </a:prstGeom>
          <a:gradFill>
            <a:gsLst>
              <a:gs pos="100000">
                <a:srgbClr val="662C91"/>
              </a:gs>
              <a:gs pos="0">
                <a:srgbClr val="005AAB"/>
              </a:gs>
            </a:gsLst>
            <a:lin ang="10800000" scaled="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11A4BDF0-93F1-D84D-92F6-D4942F5F11C6}"/>
              </a:ext>
            </a:extLst>
          </p:cNvPr>
          <p:cNvSpPr/>
          <p:nvPr/>
        </p:nvSpPr>
        <p:spPr>
          <a:xfrm>
            <a:off x="-2" y="1619897"/>
            <a:ext cx="12192001" cy="45719"/>
          </a:xfrm>
          <a:prstGeom prst="rect">
            <a:avLst/>
          </a:prstGeom>
          <a:solidFill>
            <a:srgbClr val="8DC84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66CEE24D-D14D-9641-8E70-50ABCBD995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198" y="322770"/>
            <a:ext cx="10515600" cy="89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652" r:id="rId3"/>
    <p:sldLayoutId id="2147483653" r:id="rId4"/>
    <p:sldLayoutId id="2147483655" r:id="rId5"/>
    <p:sldLayoutId id="2147483656" r:id="rId6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bg1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Calibri"/>
        </a:defRPr>
      </a:lvl1pPr>
      <a:lvl2pPr marL="45720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Calibri"/>
        </a:defRPr>
      </a:lvl2pPr>
      <a:lvl3pPr marL="91440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Calibri"/>
        </a:defRPr>
      </a:lvl3pPr>
      <a:lvl4pPr marL="137160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Calibri"/>
        </a:defRPr>
      </a:lvl4pPr>
      <a:lvl5pPr marL="182880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3A27FF78-8009-9A47-8378-C10640EA95C5}"/>
              </a:ext>
            </a:extLst>
          </p:cNvPr>
          <p:cNvSpPr txBox="1">
            <a:spLocks/>
          </p:cNvSpPr>
          <p:nvPr/>
        </p:nvSpPr>
        <p:spPr>
          <a:xfrm>
            <a:off x="632650" y="986742"/>
            <a:ext cx="10711545" cy="312710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 marL="4572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2pPr>
            <a:lvl3pPr marL="9144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3pPr>
            <a:lvl4pPr marL="13716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4pPr>
            <a:lvl5pPr marL="18288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en-GB" dirty="0">
                <a:solidFill>
                  <a:schemeClr val="bg1"/>
                </a:solidFill>
                <a:latin typeface="Avenir Next LT Pro" panose="020B0504020202020204" pitchFamily="34" charset="0"/>
              </a:rPr>
              <a:t>St. Mark’s Eve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C8C40D-323F-CE43-8C09-C8822C0741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6423" y="253833"/>
            <a:ext cx="9144000" cy="6611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>
                <a:latin typeface="Avenir Next LT Pro" panose="020B0504020202020204" pitchFamily="34" charset="0"/>
              </a:rPr>
              <a:t>Oie </a:t>
            </a:r>
            <a:r>
              <a:rPr lang="en-GB" dirty="0" err="1">
                <a:latin typeface="Avenir Next LT Pro" panose="020B0504020202020204" pitchFamily="34" charset="0"/>
              </a:rPr>
              <a:t>Noo</a:t>
            </a:r>
            <a:r>
              <a:rPr lang="en-GB" dirty="0">
                <a:latin typeface="Avenir Next LT Pro" panose="020B0504020202020204" pitchFamily="34" charset="0"/>
              </a:rPr>
              <a:t> </a:t>
            </a:r>
            <a:r>
              <a:rPr lang="en-GB" dirty="0" err="1">
                <a:latin typeface="Avenir Next LT Pro" panose="020B0504020202020204" pitchFamily="34" charset="0"/>
              </a:rPr>
              <a:t>Markys</a:t>
            </a:r>
            <a:endParaRPr dirty="0">
              <a:latin typeface="Avenir Next LT Pro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30779C-40E9-4DF7-88EB-D770391ED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093"/>
            <a:ext cx="12192000" cy="29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3391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 Placeholder 2"/>
          <p:cNvSpPr txBox="1">
            <a:spLocks noGrp="1"/>
          </p:cNvSpPr>
          <p:nvPr>
            <p:ph type="body" sz="quarter" idx="4294967295"/>
          </p:nvPr>
        </p:nvSpPr>
        <p:spPr>
          <a:xfrm>
            <a:off x="6446982" y="2675232"/>
            <a:ext cx="5229423" cy="2820404"/>
          </a:xfrm>
          <a:prstGeom prst="rect">
            <a:avLst/>
          </a:prstGeom>
        </p:spPr>
        <p:txBody>
          <a:bodyPr/>
          <a:lstStyle/>
          <a:p>
            <a:pPr algn="ctr" defTabSz="905255">
              <a:lnSpc>
                <a:spcPct val="100000"/>
              </a:lnSpc>
              <a:spcBef>
                <a:spcPts val="900"/>
              </a:spcBef>
              <a:defRPr sz="1782"/>
            </a:pPr>
            <a:r>
              <a:rPr lang="en-GB" dirty="0">
                <a:latin typeface="Avenir Next LT Pro" panose="020B0504020202020204" pitchFamily="34" charset="0"/>
              </a:rPr>
              <a:t>Oie </a:t>
            </a:r>
            <a:r>
              <a:rPr lang="en-GB" dirty="0" err="1">
                <a:latin typeface="Avenir Next LT Pro" panose="020B0504020202020204" pitchFamily="34" charset="0"/>
              </a:rPr>
              <a:t>Noo</a:t>
            </a:r>
            <a:r>
              <a:rPr lang="en-GB" dirty="0">
                <a:latin typeface="Avenir Next LT Pro" panose="020B0504020202020204" pitchFamily="34" charset="0"/>
              </a:rPr>
              <a:t> </a:t>
            </a:r>
            <a:r>
              <a:rPr lang="en-GB" dirty="0" err="1">
                <a:latin typeface="Avenir Next LT Pro" panose="020B0504020202020204" pitchFamily="34" charset="0"/>
              </a:rPr>
              <a:t>Markys</a:t>
            </a:r>
            <a:r>
              <a:rPr lang="en-GB" dirty="0">
                <a:latin typeface="Avenir Next LT Pro" panose="020B0504020202020204" pitchFamily="34" charset="0"/>
              </a:rPr>
              <a:t> is Manx for St. Mark’s Eve.</a:t>
            </a:r>
          </a:p>
          <a:p>
            <a:pPr algn="ctr" defTabSz="905255">
              <a:lnSpc>
                <a:spcPct val="100000"/>
              </a:lnSpc>
              <a:spcBef>
                <a:spcPts val="900"/>
              </a:spcBef>
              <a:defRPr sz="1782"/>
            </a:pPr>
            <a:r>
              <a:rPr lang="en-GB" dirty="0">
                <a:latin typeface="Avenir Next LT Pro" panose="020B0504020202020204" pitchFamily="34" charset="0"/>
              </a:rPr>
              <a:t>It is a strange night in the Manx calendar.</a:t>
            </a:r>
          </a:p>
          <a:p>
            <a:pPr algn="ctr" defTabSz="905255">
              <a:lnSpc>
                <a:spcPct val="100000"/>
              </a:lnSpc>
              <a:spcBef>
                <a:spcPts val="900"/>
              </a:spcBef>
              <a:defRPr sz="1782"/>
            </a:pPr>
            <a:r>
              <a:rPr lang="en-GB" dirty="0">
                <a:latin typeface="Avenir Next LT Pro" panose="020B0504020202020204" pitchFamily="34" charset="0"/>
              </a:rPr>
              <a:t>It falls on 24</a:t>
            </a:r>
            <a:r>
              <a:rPr lang="en-GB" baseline="30000" dirty="0">
                <a:latin typeface="Avenir Next LT Pro" panose="020B0504020202020204" pitchFamily="34" charset="0"/>
              </a:rPr>
              <a:t>th</a:t>
            </a:r>
            <a:r>
              <a:rPr lang="en-GB" dirty="0">
                <a:latin typeface="Avenir Next LT Pro" panose="020B0504020202020204" pitchFamily="34" charset="0"/>
              </a:rPr>
              <a:t>/25</a:t>
            </a:r>
            <a:r>
              <a:rPr lang="en-GB" baseline="30000" dirty="0">
                <a:latin typeface="Avenir Next LT Pro" panose="020B0504020202020204" pitchFamily="34" charset="0"/>
              </a:rPr>
              <a:t>th</a:t>
            </a:r>
            <a:r>
              <a:rPr lang="en-GB" dirty="0">
                <a:latin typeface="Avenir Next LT Pro" panose="020B0504020202020204" pitchFamily="34" charset="0"/>
              </a:rPr>
              <a:t> April and it is thought that the border between this  world and the next world is very thin at this time. </a:t>
            </a:r>
          </a:p>
          <a:p>
            <a:pPr algn="ctr" defTabSz="905255">
              <a:lnSpc>
                <a:spcPct val="100000"/>
              </a:lnSpc>
              <a:spcBef>
                <a:spcPts val="900"/>
              </a:spcBef>
              <a:defRPr sz="1782"/>
            </a:pPr>
            <a:r>
              <a:rPr lang="en-GB" dirty="0">
                <a:latin typeface="Avenir Next LT Pro" panose="020B0504020202020204" pitchFamily="34" charset="0"/>
              </a:rPr>
              <a:t>Because of this, people believed that you could catch a glimpse of souls during this night. </a:t>
            </a:r>
          </a:p>
        </p:txBody>
      </p:sp>
      <p:sp>
        <p:nvSpPr>
          <p:cNvPr id="156" name="Title 3"/>
          <p:cNvSpPr txBox="1">
            <a:spLocks noGrp="1"/>
          </p:cNvSpPr>
          <p:nvPr>
            <p:ph type="title"/>
          </p:nvPr>
        </p:nvSpPr>
        <p:spPr>
          <a:xfrm>
            <a:off x="1093003" y="243088"/>
            <a:ext cx="10583402" cy="10334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>
                <a:latin typeface="Avenir Next LT Pro" panose="020B0504020202020204" pitchFamily="34" charset="0"/>
              </a:rPr>
              <a:t>Strange happenings</a:t>
            </a:r>
            <a:endParaRPr dirty="0">
              <a:latin typeface="Avenir Next LT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8C0E1-B6B0-4C3E-85BD-72F0524AB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5" y="2039020"/>
            <a:ext cx="5287986" cy="40939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40231" y="2318253"/>
            <a:ext cx="5050969" cy="3131202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latin typeface="Avenir Next LT Pro" panose="020B0504020202020204" pitchFamily="34" charset="0"/>
              </a:rPr>
              <a:t>It was believed that on the night of 24</a:t>
            </a:r>
            <a:r>
              <a:rPr lang="en-GB" baseline="30000" dirty="0">
                <a:latin typeface="Avenir Next LT Pro" panose="020B0504020202020204" pitchFamily="34" charset="0"/>
              </a:rPr>
              <a:t>th</a:t>
            </a:r>
            <a:r>
              <a:rPr lang="en-GB" dirty="0">
                <a:latin typeface="Avenir Next LT Pro" panose="020B0504020202020204" pitchFamily="34" charset="0"/>
              </a:rPr>
              <a:t>/25</a:t>
            </a:r>
            <a:r>
              <a:rPr lang="en-GB" baseline="30000" dirty="0">
                <a:latin typeface="Avenir Next LT Pro" panose="020B0504020202020204" pitchFamily="34" charset="0"/>
              </a:rPr>
              <a:t>th</a:t>
            </a:r>
            <a:r>
              <a:rPr lang="en-GB" dirty="0">
                <a:latin typeface="Avenir Next LT Pro" panose="020B0504020202020204" pitchFamily="34" charset="0"/>
              </a:rPr>
              <a:t> April, the souls of those who were to die in the coming year would leave their mortal bodies and visit the graveyards.</a:t>
            </a:r>
          </a:p>
          <a:p>
            <a:pPr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latin typeface="Avenir Next LT Pro" panose="020B0504020202020204" pitchFamily="34" charset="0"/>
              </a:rPr>
              <a:t>It was thought that if you went to the church porch between 11pm and 1am you would see these souls.</a:t>
            </a:r>
          </a:p>
          <a:p>
            <a:pPr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latin typeface="Avenir Next LT Pro" panose="020B0504020202020204" pitchFamily="34" charset="0"/>
              </a:rPr>
              <a:t>If you stayed awake then your soul could not leave your body, ensuring you would live another year! </a:t>
            </a:r>
          </a:p>
        </p:txBody>
      </p:sp>
      <p:sp>
        <p:nvSpPr>
          <p:cNvPr id="160" name="Title 3"/>
          <p:cNvSpPr txBox="1">
            <a:spLocks noGrp="1"/>
          </p:cNvSpPr>
          <p:nvPr>
            <p:ph type="title"/>
          </p:nvPr>
        </p:nvSpPr>
        <p:spPr>
          <a:xfrm>
            <a:off x="1524000" y="345517"/>
            <a:ext cx="9144000" cy="911681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Avenir Next LT Pro" panose="020B0504020202020204" pitchFamily="34" charset="0"/>
              </a:rPr>
              <a:t>Stay awake!</a:t>
            </a:r>
            <a:endParaRPr dirty="0"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CEC67-0C31-48F4-A239-66A62999A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28" y="2439567"/>
            <a:ext cx="5135241" cy="28885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 Placeholder 2"/>
          <p:cNvSpPr txBox="1">
            <a:spLocks noGrp="1"/>
          </p:cNvSpPr>
          <p:nvPr>
            <p:ph type="body" sz="half" idx="4294967295"/>
          </p:nvPr>
        </p:nvSpPr>
        <p:spPr>
          <a:xfrm>
            <a:off x="473997" y="2586182"/>
            <a:ext cx="3811898" cy="393002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venir Next LT Pro" panose="020B0504020202020204" pitchFamily="34" charset="0"/>
              </a:rPr>
              <a:t>“A curious belief that the souls of all people left their bodies when asleep on this night, and wandered to the place where they would die…</a:t>
            </a:r>
            <a:br>
              <a:rPr lang="en-GB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venir Next LT Pro" panose="020B0504020202020204" pitchFamily="34" charset="0"/>
              </a:rPr>
              <a:t>and so arose the custom of sitting up to watch, and so avoiding such an occurrence.” </a:t>
            </a:r>
          </a:p>
          <a:p>
            <a:pPr algn="ctr"/>
            <a:endParaRPr lang="en-GB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A. W. Moore </a:t>
            </a:r>
            <a:r>
              <a:rPr lang="en-GB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Folklore of the Isle of Man </a:t>
            </a: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(1891)</a:t>
            </a:r>
          </a:p>
        </p:txBody>
      </p:sp>
      <p:sp>
        <p:nvSpPr>
          <p:cNvPr id="151" name="Title 1"/>
          <p:cNvSpPr txBox="1">
            <a:spLocks noGrp="1"/>
          </p:cNvSpPr>
          <p:nvPr>
            <p:ph type="title"/>
          </p:nvPr>
        </p:nvSpPr>
        <p:spPr>
          <a:xfrm>
            <a:off x="314036" y="545123"/>
            <a:ext cx="4268850" cy="148687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Does this information back up what you have learnt so far? </a:t>
            </a:r>
            <a:endParaRPr sz="2800" dirty="0"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C80DE-EC44-4D5A-90E9-7483D0642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22" y="895928"/>
            <a:ext cx="5986223" cy="44886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2FDE7-DFC6-5342-A66A-45AAF735339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38932" y="3091390"/>
            <a:ext cx="8914136" cy="707065"/>
          </a:xfrm>
        </p:spPr>
        <p:txBody>
          <a:bodyPr/>
          <a:lstStyle/>
          <a:p>
            <a:r>
              <a:rPr lang="en-GB" dirty="0">
                <a:latin typeface="Avenir Next LT Pro" panose="020B0504020202020204" pitchFamily="34" charset="0"/>
              </a:rPr>
              <a:t>Watch the short film that follows all about Oie </a:t>
            </a:r>
            <a:r>
              <a:rPr lang="en-GB" dirty="0" err="1">
                <a:latin typeface="Avenir Next LT Pro" panose="020B0504020202020204" pitchFamily="34" charset="0"/>
              </a:rPr>
              <a:t>Noo</a:t>
            </a:r>
            <a:r>
              <a:rPr lang="en-GB" dirty="0">
                <a:latin typeface="Avenir Next LT Pro" panose="020B0504020202020204" pitchFamily="34" charset="0"/>
              </a:rPr>
              <a:t> </a:t>
            </a:r>
            <a:r>
              <a:rPr lang="en-GB" dirty="0" err="1">
                <a:latin typeface="Avenir Next LT Pro" panose="020B0504020202020204" pitchFamily="34" charset="0"/>
              </a:rPr>
              <a:t>Markys</a:t>
            </a:r>
            <a:r>
              <a:rPr lang="en-GB" dirty="0">
                <a:latin typeface="Avenir Next LT Pro" panose="020B0504020202020204" pitchFamily="34" charset="0"/>
              </a:rPr>
              <a:t>…</a:t>
            </a: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928EA-EA45-3445-A567-6D17679B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64653"/>
            <a:ext cx="9144000" cy="91168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4861453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lture Vannin - St. Mark's Eve [mp4 conversion]">
            <a:hlinkClick r:id="" action="ppaction://media"/>
            <a:extLst>
              <a:ext uri="{FF2B5EF4-FFF2-40B4-BE49-F238E27FC236}">
                <a16:creationId xmlns:a16="http://schemas.microsoft.com/office/drawing/2014/main" id="{334D7A2E-496C-46C7-AB95-986F1E962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0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6356" y="5943598"/>
            <a:ext cx="1517044" cy="681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243</Words>
  <Application>Microsoft Office PowerPoint</Application>
  <PresentationFormat>Widescreen</PresentationFormat>
  <Paragraphs>17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Calibri</vt:lpstr>
      <vt:lpstr>Tahoma</vt:lpstr>
      <vt:lpstr>Office Theme</vt:lpstr>
      <vt:lpstr>Oie Noo Markys</vt:lpstr>
      <vt:lpstr>Strange happenings</vt:lpstr>
      <vt:lpstr>Stay awake!</vt:lpstr>
      <vt:lpstr>Does this information back up what you have learnt so far? </vt:lpstr>
      <vt:lpstr>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Flitters</dc:title>
  <cp:lastModifiedBy>James Franklin</cp:lastModifiedBy>
  <cp:revision>29</cp:revision>
  <dcterms:modified xsi:type="dcterms:W3CDTF">2020-05-06T12:45:10Z</dcterms:modified>
</cp:coreProperties>
</file>